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60" r:id="rId4"/>
    <p:sldId id="261" r:id="rId5"/>
    <p:sldId id="262" r:id="rId6"/>
    <p:sldId id="265" r:id="rId7"/>
    <p:sldId id="263" r:id="rId8"/>
    <p:sldId id="264" r:id="rId9"/>
    <p:sldId id="267" r:id="rId10"/>
    <p:sldId id="266" r:id="rId11"/>
    <p:sldId id="25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2657"/>
    <a:srgbClr val="A7C5EE"/>
    <a:srgbClr val="FAA21B"/>
    <a:srgbClr val="E4E1E1"/>
    <a:srgbClr val="001F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28"/>
  </p:normalViewPr>
  <p:slideViewPr>
    <p:cSldViewPr snapToGrid="0" snapToObjects="1">
      <p:cViewPr varScale="1">
        <p:scale>
          <a:sx n="78" d="100"/>
          <a:sy n="78" d="100"/>
        </p:scale>
        <p:origin x="135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9" d="100"/>
          <a:sy n="99" d="100"/>
        </p:scale>
        <p:origin x="306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AA21B"/>
            </a:solidFill>
            <a:effectLst/>
          </c:spPr>
          <c:dPt>
            <c:idx val="1"/>
            <c:bubble3D val="0"/>
            <c:spPr>
              <a:solidFill>
                <a:srgbClr val="1D2657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8A-8D45-8FFE-3F8ED18F79BC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1.2</c:v>
                </c:pt>
                <c:pt idx="1">
                  <c:v>9.1999999999999993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68A-8D45-8FFE-3F8ED18F79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FAA21B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ED-084D-BF9F-D6B2BC02BE95}"/>
              </c:ext>
            </c:extLst>
          </c:dPt>
          <c:dPt>
            <c:idx val="1"/>
            <c:bubble3D val="0"/>
            <c:spPr>
              <a:solidFill>
                <a:srgbClr val="A7C5E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ED-084D-BF9F-D6B2BC02BE95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ED-084D-BF9F-D6B2BC02B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A7C5E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45-264F-8FF6-32FC203063B2}"/>
              </c:ext>
            </c:extLst>
          </c:dPt>
          <c:dPt>
            <c:idx val="1"/>
            <c:bubble3D val="0"/>
            <c:spPr>
              <a:solidFill>
                <a:srgbClr val="1D2657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45-264F-8FF6-32FC203063B2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</c:v>
                </c:pt>
                <c:pt idx="1">
                  <c:v>8.1999999999999993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C45-264F-8FF6-32FC20306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AA21B"/>
            </a:solidFill>
            <a:effectLst/>
          </c:spPr>
          <c:dPt>
            <c:idx val="0"/>
            <c:bubble3D val="0"/>
            <c:spPr>
              <a:solidFill>
                <a:srgbClr val="A7C5E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8B-2844-AE20-9123330D277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08B-2844-AE20-9123330D2778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9.1999999999999993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08B-2844-AE20-9123330D2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9160F33B-C01E-504C-A288-655760B92B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4FBBA4E-BAB2-0C47-86E3-132685ACFA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B1D25-57C3-DF4F-9C6F-919E58128016}" type="datetimeFigureOut">
              <a:t>4/22/2021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34D6874-03E2-EC4E-9200-3011FCBE3E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7CAB12E-6D28-6D41-8642-8200F3DBDD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25DFBA-AD14-F34D-8F6C-EBC0EA282B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228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k object 17"/>
          <p:cNvSpPr/>
          <p:nvPr userDrawn="1"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8915400" h="342900">
                <a:moveTo>
                  <a:pt x="0" y="342900"/>
                </a:moveTo>
                <a:lnTo>
                  <a:pt x="8915400" y="342900"/>
                </a:lnTo>
                <a:lnTo>
                  <a:pt x="8915400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34744"/>
            <a:ext cx="2688336" cy="598224"/>
          </a:xfrm>
          <a:prstGeom prst="rect">
            <a:avLst/>
          </a:prstGeom>
        </p:spPr>
      </p:pic>
      <p:sp>
        <p:nvSpPr>
          <p:cNvPr id="9" name="bk object 17"/>
          <p:cNvSpPr/>
          <p:nvPr userDrawn="1"/>
        </p:nvSpPr>
        <p:spPr>
          <a:xfrm>
            <a:off x="0" y="6574536"/>
            <a:ext cx="9144000" cy="283464"/>
          </a:xfrm>
          <a:custGeom>
            <a:avLst/>
            <a:gdLst/>
            <a:ahLst/>
            <a:cxnLst/>
            <a:rect l="l" t="t" r="r" b="b"/>
            <a:pathLst>
              <a:path w="8915400" h="342900">
                <a:moveTo>
                  <a:pt x="0" y="342900"/>
                </a:moveTo>
                <a:lnTo>
                  <a:pt x="8915400" y="342900"/>
                </a:lnTo>
                <a:lnTo>
                  <a:pt x="8915400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solidFill>
            <a:srgbClr val="E4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3"/>
          <p:cNvSpPr/>
          <p:nvPr userDrawn="1"/>
        </p:nvSpPr>
        <p:spPr>
          <a:xfrm>
            <a:off x="1371600" y="3718815"/>
            <a:ext cx="7315200" cy="0"/>
          </a:xfrm>
          <a:custGeom>
            <a:avLst/>
            <a:gdLst/>
            <a:ahLst/>
            <a:cxnLst/>
            <a:rect l="l" t="t" r="r" b="b"/>
            <a:pathLst>
              <a:path w="7315200">
                <a:moveTo>
                  <a:pt x="0" y="0"/>
                </a:moveTo>
                <a:lnTo>
                  <a:pt x="7315200" y="0"/>
                </a:lnTo>
              </a:path>
            </a:pathLst>
          </a:custGeom>
          <a:ln w="12700">
            <a:solidFill>
              <a:srgbClr val="FAA3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F3DE627-D945-F84F-A8B8-4587C38A73B9}"/>
              </a:ext>
            </a:extLst>
          </p:cNvPr>
          <p:cNvSpPr txBox="1"/>
          <p:nvPr userDrawn="1"/>
        </p:nvSpPr>
        <p:spPr>
          <a:xfrm>
            <a:off x="7372952" y="3718815"/>
            <a:ext cx="1313847" cy="85953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n-US" sz="1300" b="1" spc="-40" dirty="0">
                <a:solidFill>
                  <a:srgbClr val="FAA21B"/>
                </a:solidFill>
                <a:latin typeface="Arial"/>
                <a:cs typeface="Arial"/>
              </a:rPr>
              <a:t>lightfootlaw.com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D752DB6C-AEBD-0E48-81D7-2D993904B4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23000" y="6002557"/>
            <a:ext cx="4702299" cy="36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9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982805"/>
            <a:ext cx="7996724" cy="36501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38047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2" y="685800"/>
            <a:ext cx="7996724" cy="8686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DDC37BCF-1CA3-5848-A5FB-3FBB7E378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82805"/>
            <a:ext cx="7996724" cy="2502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6836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k object 17"/>
          <p:cNvSpPr/>
          <p:nvPr userDrawn="1"/>
        </p:nvSpPr>
        <p:spPr>
          <a:xfrm>
            <a:off x="0" y="6574536"/>
            <a:ext cx="9144000" cy="283464"/>
          </a:xfrm>
          <a:custGeom>
            <a:avLst/>
            <a:gdLst/>
            <a:ahLst/>
            <a:cxnLst/>
            <a:rect l="l" t="t" r="r" b="b"/>
            <a:pathLst>
              <a:path w="8915400" h="342900">
                <a:moveTo>
                  <a:pt x="0" y="342900"/>
                </a:moveTo>
                <a:lnTo>
                  <a:pt x="8915400" y="342900"/>
                </a:lnTo>
                <a:lnTo>
                  <a:pt x="8915400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solidFill>
            <a:srgbClr val="E4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071" y="685800"/>
            <a:ext cx="7996725" cy="86868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1" y="1982805"/>
            <a:ext cx="8001000" cy="365019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76072" y="1600200"/>
            <a:ext cx="8001000" cy="0"/>
          </a:xfrm>
          <a:prstGeom prst="line">
            <a:avLst/>
          </a:prstGeom>
          <a:ln w="12700">
            <a:solidFill>
              <a:srgbClr val="FAA2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DA23C49-6044-BE4A-94D0-3D6A0BAE7C42}"/>
              </a:ext>
            </a:extLst>
          </p:cNvPr>
          <p:cNvSpPr txBox="1"/>
          <p:nvPr userDrawn="1"/>
        </p:nvSpPr>
        <p:spPr>
          <a:xfrm>
            <a:off x="7132320" y="6015604"/>
            <a:ext cx="1444751" cy="55893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n-US" sz="1300" b="1" spc="-40" dirty="0">
                <a:solidFill>
                  <a:srgbClr val="FAA21B"/>
                </a:solidFill>
                <a:latin typeface="Arial"/>
                <a:cs typeface="Arial"/>
              </a:rPr>
              <a:t>lightfootlaw.com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109183F-D6DD-414A-B4E0-AA5C3945C6D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6071" y="6225676"/>
            <a:ext cx="1801369" cy="13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457200" rtl="0" eaLnBrk="1" latinLnBrk="0" hangingPunct="1">
        <a:lnSpc>
          <a:spcPts val="3000"/>
        </a:lnSpc>
        <a:spcBef>
          <a:spcPct val="0"/>
        </a:spcBef>
        <a:buNone/>
        <a:defRPr sz="2800" b="0" i="0" kern="1200">
          <a:solidFill>
            <a:srgbClr val="1D2657"/>
          </a:solidFill>
          <a:latin typeface="Arial"/>
          <a:ea typeface="+mj-ea"/>
          <a:cs typeface="+mj-cs"/>
        </a:defRPr>
      </a:lvl1pPr>
    </p:titleStyle>
    <p:bodyStyle>
      <a:lvl1pPr marL="228600" indent="-228600" algn="l" defTabSz="457200" rtl="0" eaLnBrk="1" latinLnBrk="0" hangingPunct="1">
        <a:spcBef>
          <a:spcPts val="0"/>
        </a:spcBef>
        <a:spcAft>
          <a:spcPts val="600"/>
        </a:spcAft>
        <a:buClr>
          <a:srgbClr val="FAA21B"/>
        </a:buClr>
        <a:buFont typeface="Arial"/>
        <a:buChar char="•"/>
        <a:defRPr sz="17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28600" algn="l" defTabSz="457200" rtl="0" eaLnBrk="1" latinLnBrk="0" hangingPunct="1">
        <a:spcBef>
          <a:spcPts val="0"/>
        </a:spcBef>
        <a:spcAft>
          <a:spcPts val="600"/>
        </a:spcAft>
        <a:buClr>
          <a:srgbClr val="FAA21B"/>
        </a:buClr>
        <a:buFont typeface="Arial"/>
        <a:buChar char="•"/>
        <a:defRPr sz="15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0"/>
        </a:spcBef>
        <a:spcAft>
          <a:spcPts val="600"/>
        </a:spcAft>
        <a:buClr>
          <a:srgbClr val="FAA21B"/>
        </a:buClr>
        <a:buFont typeface="Arial"/>
        <a:buChar char="•"/>
        <a:defRPr sz="1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0"/>
        </a:spcBef>
        <a:spcAft>
          <a:spcPts val="600"/>
        </a:spcAft>
        <a:buClr>
          <a:srgbClr val="FAA21B"/>
        </a:buClr>
        <a:buFont typeface="Arial"/>
        <a:buChar char="•"/>
        <a:defRPr sz="13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AA21B"/>
        </a:buClr>
        <a:buFont typeface="Arial"/>
        <a:buChar char="•"/>
        <a:defRPr sz="17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>
            <a:spLocks noGrp="1"/>
          </p:cNvSpPr>
          <p:nvPr>
            <p:ph type="title" idx="4294967295"/>
          </p:nvPr>
        </p:nvSpPr>
        <p:spPr>
          <a:xfrm>
            <a:off x="1358900" y="2167849"/>
            <a:ext cx="7312489" cy="1353506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400" spc="-30" dirty="0"/>
              <a:t>What Cities Should Know </a:t>
            </a:r>
            <a:br>
              <a:rPr lang="en-US" sz="3400" spc="-30" dirty="0"/>
            </a:br>
            <a:r>
              <a:rPr lang="en-US" sz="3400" spc="-30" dirty="0"/>
              <a:t>When Replacing Aging Infrastructure </a:t>
            </a:r>
            <a:endParaRPr sz="3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6211DD5-8112-3D41-9B93-9F1341C77EDB}"/>
              </a:ext>
            </a:extLst>
          </p:cNvPr>
          <p:cNvSpPr txBox="1"/>
          <p:nvPr/>
        </p:nvSpPr>
        <p:spPr>
          <a:xfrm>
            <a:off x="1358900" y="3948558"/>
            <a:ext cx="3818820" cy="10471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12700" marR="0" lvl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rgbClr val="1D2657"/>
                </a:solidFill>
                <a:latin typeface="Arial"/>
                <a:cs typeface="Arial"/>
              </a:rPr>
              <a:t>Liz Huntley</a:t>
            </a:r>
          </a:p>
          <a:p>
            <a:pPr marL="12700" marR="0" lvl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solidFill>
                  <a:srgbClr val="1D2657"/>
                </a:solidFill>
                <a:latin typeface="Arial"/>
                <a:cs typeface="Arial"/>
              </a:rPr>
              <a:t>Of Counsel</a:t>
            </a:r>
          </a:p>
          <a:p>
            <a:pPr marL="12700" marR="0" lvl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solidFill>
                  <a:srgbClr val="1D2657"/>
                </a:solidFill>
                <a:latin typeface="Arial"/>
                <a:cs typeface="Arial"/>
              </a:rPr>
              <a:t>Director of Community and Civic Engagement</a:t>
            </a:r>
            <a:endParaRPr lang="en-US" sz="1500" b="1" spc="-40" dirty="0">
              <a:solidFill>
                <a:srgbClr val="1D2657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384BF2A-3432-BB4E-880E-CB77442E7446}"/>
              </a:ext>
            </a:extLst>
          </p:cNvPr>
          <p:cNvSpPr txBox="1"/>
          <p:nvPr/>
        </p:nvSpPr>
        <p:spPr>
          <a:xfrm>
            <a:off x="6318609" y="3718815"/>
            <a:ext cx="2352775" cy="85953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b="1" dirty="0">
                <a:solidFill>
                  <a:srgbClr val="001F5A"/>
                </a:solidFill>
                <a:latin typeface="Arial"/>
                <a:cs typeface="Arial"/>
              </a:rPr>
              <a:t>APRIL 21, 2021</a:t>
            </a:r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45619834-00B4-7146-98E8-77489E892089}"/>
              </a:ext>
            </a:extLst>
          </p:cNvPr>
          <p:cNvSpPr/>
          <p:nvPr/>
        </p:nvSpPr>
        <p:spPr>
          <a:xfrm flipH="1">
            <a:off x="5322689" y="3948558"/>
            <a:ext cx="885075" cy="400050"/>
          </a:xfrm>
          <a:custGeom>
            <a:avLst/>
            <a:gdLst/>
            <a:ahLst/>
            <a:cxnLst/>
            <a:rect l="l" t="t" r="r" b="b"/>
            <a:pathLst>
              <a:path h="400050">
                <a:moveTo>
                  <a:pt x="0" y="400050"/>
                </a:moveTo>
                <a:lnTo>
                  <a:pt x="0" y="0"/>
                </a:lnTo>
              </a:path>
            </a:pathLst>
          </a:custGeom>
          <a:ln w="12700">
            <a:solidFill>
              <a:srgbClr val="FAA2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30A67D0-1A77-554B-A13E-0937974C67EE}"/>
              </a:ext>
            </a:extLst>
          </p:cNvPr>
          <p:cNvSpPr/>
          <p:nvPr/>
        </p:nvSpPr>
        <p:spPr>
          <a:xfrm>
            <a:off x="7348654" y="3948558"/>
            <a:ext cx="1405053" cy="3781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09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7C5EE"/>
                </a:solidFill>
              </a:rPr>
              <a:t>Municipalities are facing financial pressure from:</a:t>
            </a:r>
          </a:p>
          <a:p>
            <a:r>
              <a:rPr lang="en-US" dirty="0"/>
              <a:t>Budget cuts</a:t>
            </a:r>
          </a:p>
          <a:p>
            <a:r>
              <a:rPr lang="en-US" dirty="0"/>
              <a:t>Revenue shortfalls</a:t>
            </a:r>
          </a:p>
          <a:p>
            <a:r>
              <a:rPr lang="en-US" dirty="0"/>
              <a:t>Need to upgrade aging infrastructure</a:t>
            </a:r>
          </a:p>
          <a:p>
            <a:r>
              <a:rPr lang="en-US" dirty="0"/>
              <a:t>Meet energy efficiency goals</a:t>
            </a:r>
          </a:p>
          <a:p>
            <a:r>
              <a:rPr lang="en-US" dirty="0"/>
              <a:t>Challenges arising from 2020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CE6FD454-29FC-BE4F-9EEA-33996FB7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 Pressure</a:t>
            </a:r>
          </a:p>
        </p:txBody>
      </p:sp>
    </p:spTree>
    <p:extLst>
      <p:ext uri="{BB962C8B-B14F-4D97-AF65-F5344CB8AC3E}">
        <p14:creationId xmlns:p14="http://schemas.microsoft.com/office/powerpoint/2010/main" val="95543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A7C5EE"/>
                </a:solidFill>
              </a:rPr>
              <a:t>Some cash-strapped government entities have turned to “energy performance” or “energy savings” contracts</a:t>
            </a:r>
          </a:p>
          <a:p>
            <a:r>
              <a:rPr lang="en-US" dirty="0"/>
              <a:t>The promise: </a:t>
            </a:r>
          </a:p>
          <a:p>
            <a:pPr lvl="1"/>
            <a:r>
              <a:rPr lang="en-US" dirty="0"/>
              <a:t>Improved energy efficiency + reduced operating expenses = “guaranteed savings”</a:t>
            </a:r>
          </a:p>
          <a:p>
            <a:r>
              <a:rPr lang="en-US" dirty="0"/>
              <a:t>If it sounds too good to be true, it just might be</a:t>
            </a:r>
          </a:p>
          <a:p>
            <a:r>
              <a:rPr lang="en-US" dirty="0"/>
              <a:t>Be aware of pitfalls before entering into this type of contract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CE6FD454-29FC-BE4F-9EEA-33996FB7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Financing Costly Updates</a:t>
            </a:r>
          </a:p>
        </p:txBody>
      </p:sp>
    </p:spTree>
    <p:extLst>
      <p:ext uri="{BB962C8B-B14F-4D97-AF65-F5344CB8AC3E}">
        <p14:creationId xmlns:p14="http://schemas.microsoft.com/office/powerpoint/2010/main" val="4082024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7C5EE"/>
                </a:solidFill>
              </a:rPr>
              <a:t>Expanding the scope of infrastructure projects</a:t>
            </a:r>
          </a:p>
          <a:p>
            <a:r>
              <a:rPr lang="en-US" dirty="0"/>
              <a:t>Energy performance contracts are often proposed by contractors and service companies who tout the loss of thousands of dollars each month lost on aging facilities and systems</a:t>
            </a:r>
          </a:p>
          <a:p>
            <a:r>
              <a:rPr lang="en-US" dirty="0"/>
              <a:t>A common scenario:</a:t>
            </a:r>
          </a:p>
          <a:p>
            <a:pPr lvl="1"/>
            <a:r>
              <a:rPr lang="en-US" dirty="0"/>
              <a:t>A contractor or service company tells city officials they are losing thousands of dollars each month on operation of aging facilities and systems</a:t>
            </a:r>
          </a:p>
          <a:p>
            <a:pPr lvl="1"/>
            <a:r>
              <a:rPr lang="en-US" dirty="0"/>
              <a:t>They propose an energy performance contract that “pays for itself”</a:t>
            </a:r>
          </a:p>
          <a:p>
            <a:pPr lvl="1"/>
            <a:r>
              <a:rPr lang="en-US" dirty="0"/>
              <a:t>Since the project will pay for itself, why not add other items to the scope of work?</a:t>
            </a:r>
          </a:p>
          <a:p>
            <a:pPr lvl="1"/>
            <a:r>
              <a:rPr lang="en-US" dirty="0"/>
              <a:t>What began as a narrowly focused project can expand to result in even larger financial burden if the promised savings fail to materialize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CE6FD454-29FC-BE4F-9EEA-33996FB7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Beware of Scope Creep</a:t>
            </a:r>
          </a:p>
        </p:txBody>
      </p:sp>
    </p:spTree>
    <p:extLst>
      <p:ext uri="{BB962C8B-B14F-4D97-AF65-F5344CB8AC3E}">
        <p14:creationId xmlns:p14="http://schemas.microsoft.com/office/powerpoint/2010/main" val="567307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7C5EE"/>
                </a:solidFill>
              </a:rPr>
              <a:t>Details can be lost in a convoluted structure that often obscures the true nature of the guarantees</a:t>
            </a:r>
          </a:p>
          <a:p>
            <a:r>
              <a:rPr lang="en-US" dirty="0"/>
              <a:t>Certain savings might be “stipulated” in the contract, such as:</a:t>
            </a:r>
          </a:p>
          <a:p>
            <a:pPr lvl="1"/>
            <a:r>
              <a:rPr lang="en-US" dirty="0"/>
              <a:t>The cost of existing service contracts that can be terminated</a:t>
            </a:r>
          </a:p>
          <a:p>
            <a:pPr lvl="1"/>
            <a:r>
              <a:rPr lang="en-US" dirty="0"/>
              <a:t>Future capital costs avoided by the updates</a:t>
            </a:r>
          </a:p>
          <a:p>
            <a:r>
              <a:rPr lang="en-US" dirty="0"/>
              <a:t>In some cases, these avoided expenses are simply replaced by a similar expense under the new system</a:t>
            </a:r>
          </a:p>
          <a:p>
            <a:r>
              <a:rPr lang="en-US" dirty="0"/>
              <a:t>If the savings fail to materialize following the project, the city government bears the burden</a:t>
            </a:r>
          </a:p>
          <a:p>
            <a:pPr lvl="1"/>
            <a:r>
              <a:rPr lang="en-US" dirty="0"/>
              <a:t>In this case, stipulated savings are assumed, with no guarantee that they will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CE6FD454-29FC-BE4F-9EEA-33996FB7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Scrutinize What Is Actually Guaranteed</a:t>
            </a:r>
          </a:p>
        </p:txBody>
      </p:sp>
    </p:spTree>
    <p:extLst>
      <p:ext uri="{BB962C8B-B14F-4D97-AF65-F5344CB8AC3E}">
        <p14:creationId xmlns:p14="http://schemas.microsoft.com/office/powerpoint/2010/main" val="225893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7C5EE"/>
                </a:solidFill>
              </a:rPr>
              <a:t>Details can be lost in a convoluted structure that often obscures the true nature of the guarantees</a:t>
            </a:r>
          </a:p>
          <a:p>
            <a:r>
              <a:rPr lang="en-US" dirty="0"/>
              <a:t>Benchmarks used to measure energy savings may be manipulated to favor the contractor</a:t>
            </a:r>
          </a:p>
          <a:p>
            <a:pPr lvl="1"/>
            <a:r>
              <a:rPr lang="en-US" dirty="0"/>
              <a:t>Baseline calculations might assume unrealistic operating conditions as part of the savings formula</a:t>
            </a:r>
          </a:p>
          <a:p>
            <a:r>
              <a:rPr lang="en-US" dirty="0"/>
              <a:t>Based on manipulated benchmarks, it might appear as if the contractor satisfied the savings guarantee, while in reality, the city did not achieve any savings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CE6FD454-29FC-BE4F-9EEA-33996FB7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Scrutinize What Is Actually Guaranteed</a:t>
            </a:r>
          </a:p>
        </p:txBody>
      </p:sp>
    </p:spTree>
    <p:extLst>
      <p:ext uri="{BB962C8B-B14F-4D97-AF65-F5344CB8AC3E}">
        <p14:creationId xmlns:p14="http://schemas.microsoft.com/office/powerpoint/2010/main" val="3658810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982804"/>
            <a:ext cx="7996724" cy="37935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7C5EE"/>
                </a:solidFill>
              </a:rPr>
              <a:t>Understand timelines of projected costs and savings</a:t>
            </a:r>
          </a:p>
          <a:p>
            <a:r>
              <a:rPr lang="en-US" dirty="0"/>
              <a:t>At best, a government entity will recoup its costs over an extended time period—multiple years or even decades</a:t>
            </a:r>
          </a:p>
          <a:p>
            <a:r>
              <a:rPr lang="en-US" dirty="0"/>
              <a:t>Contractors will often push for construction payment schedules where the majority of milestone payments are due up-front or on the front end of a project </a:t>
            </a:r>
          </a:p>
          <a:p>
            <a:pPr lvl="1"/>
            <a:r>
              <a:rPr lang="en-US" dirty="0"/>
              <a:t>This practice: </a:t>
            </a:r>
          </a:p>
          <a:p>
            <a:pPr lvl="2"/>
            <a:r>
              <a:rPr lang="en-US" dirty="0"/>
              <a:t>Minimizes the contractor’s financing costs</a:t>
            </a:r>
          </a:p>
          <a:p>
            <a:pPr lvl="2"/>
            <a:r>
              <a:rPr lang="en-US" dirty="0"/>
              <a:t>Allows the contractor to shift risk to the government entity</a:t>
            </a:r>
          </a:p>
          <a:p>
            <a:pPr lvl="2"/>
            <a:r>
              <a:rPr lang="en-US" dirty="0"/>
              <a:t>Doesn’t allow the city to evaluate whether back-end guaranteed savings are a reality </a:t>
            </a:r>
          </a:p>
          <a:p>
            <a:r>
              <a:rPr lang="en-US" dirty="0"/>
              <a:t>The majority of payment deadlines should come near substantial completion of the project</a:t>
            </a:r>
          </a:p>
          <a:p>
            <a:r>
              <a:rPr lang="en-US" dirty="0"/>
              <a:t>If possible, the city should hold back a percentage of total project cost until projected cost savings can be verified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CE6FD454-29FC-BE4F-9EEA-33996FB7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 front-loaded payment schedules</a:t>
            </a:r>
          </a:p>
        </p:txBody>
      </p:sp>
    </p:spTree>
    <p:extLst>
      <p:ext uri="{BB962C8B-B14F-4D97-AF65-F5344CB8AC3E}">
        <p14:creationId xmlns:p14="http://schemas.microsoft.com/office/powerpoint/2010/main" val="3535452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7C5EE"/>
                </a:solidFill>
              </a:rPr>
              <a:t>Some projects are more problematic than others</a:t>
            </a:r>
          </a:p>
          <a:p>
            <a:r>
              <a:rPr lang="en-US" dirty="0"/>
              <a:t>Automated water meters and billing systems are particularly risky</a:t>
            </a:r>
          </a:p>
          <a:p>
            <a:pPr lvl="1"/>
            <a:r>
              <a:rPr lang="en-US" dirty="0"/>
              <a:t>These contracts may promise savings in the form of increased revenue and lower operating costs from supposedly more accurate automated systems</a:t>
            </a:r>
          </a:p>
          <a:p>
            <a:pPr lvl="2"/>
            <a:r>
              <a:rPr lang="en-US" dirty="0"/>
              <a:t>Often fail to guarantee any actual savings or revenue </a:t>
            </a:r>
          </a:p>
          <a:p>
            <a:pPr lvl="2"/>
            <a:r>
              <a:rPr lang="en-US" dirty="0"/>
              <a:t>Can be plagued by technical challenges associated with complex new systems</a:t>
            </a:r>
          </a:p>
          <a:p>
            <a:pPr lvl="2"/>
            <a:r>
              <a:rPr lang="en-US" dirty="0"/>
              <a:t>Often based on performance in a lab setting and may not lead to increased revenue in a real-world application</a:t>
            </a:r>
          </a:p>
          <a:p>
            <a:r>
              <a:rPr lang="en-US" dirty="0"/>
              <a:t>When the new water meter systems end up being more complicated and expensive to operate than expected, the government entity is burdened with those costs into the future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CE6FD454-29FC-BE4F-9EEA-33996FB7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 Risks of Some Projects</a:t>
            </a:r>
          </a:p>
        </p:txBody>
      </p:sp>
    </p:spTree>
    <p:extLst>
      <p:ext uri="{BB962C8B-B14F-4D97-AF65-F5344CB8AC3E}">
        <p14:creationId xmlns:p14="http://schemas.microsoft.com/office/powerpoint/2010/main" val="3719206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7C5EE"/>
                </a:solidFill>
              </a:rPr>
              <a:t>Government entities may not have the right experience to evaluate an energy performance contract</a:t>
            </a:r>
          </a:p>
          <a:p>
            <a:r>
              <a:rPr lang="en-US" dirty="0"/>
              <a:t>Outside consultants can help evaluate:</a:t>
            </a:r>
          </a:p>
          <a:p>
            <a:pPr lvl="1"/>
            <a:r>
              <a:rPr lang="en-US" dirty="0"/>
              <a:t>Energy performance agreements</a:t>
            </a:r>
          </a:p>
          <a:p>
            <a:pPr lvl="1"/>
            <a:r>
              <a:rPr lang="en-US" dirty="0"/>
              <a:t>Savings calculations</a:t>
            </a:r>
          </a:p>
          <a:p>
            <a:pPr lvl="1"/>
            <a:r>
              <a:rPr lang="en-US" dirty="0"/>
              <a:t>Ongoing assessment of savings benchmarks after completion of the project</a:t>
            </a:r>
          </a:p>
          <a:p>
            <a:r>
              <a:rPr lang="en-US" dirty="0"/>
              <a:t>Consider requiring the contractor to pay for independent testing of the project improvements to ensure savings are being realized</a:t>
            </a:r>
          </a:p>
          <a:p>
            <a:pPr lvl="1"/>
            <a:r>
              <a:rPr lang="en-US" dirty="0"/>
              <a:t>Do not allow a contractor to measure its own performance over the guarantee period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CE6FD454-29FC-BE4F-9EEA-33996FB7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 Outside Help </a:t>
            </a:r>
          </a:p>
        </p:txBody>
      </p:sp>
    </p:spTree>
    <p:extLst>
      <p:ext uri="{BB962C8B-B14F-4D97-AF65-F5344CB8AC3E}">
        <p14:creationId xmlns:p14="http://schemas.microsoft.com/office/powerpoint/2010/main" val="455973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Government entities should be wary of sales pitches promising “risk-free” energy performance contracts for infrastructure upgrades</a:t>
            </a:r>
          </a:p>
          <a:p>
            <a:r>
              <a:rPr lang="en-US" dirty="0"/>
              <a:t>Energy performance contracts may be based on illusory guarantees that deliver little or no costs savings, leaving governments paying off capital projects for years into the future</a:t>
            </a:r>
          </a:p>
          <a:p>
            <a:r>
              <a:rPr lang="en-US" dirty="0"/>
              <a:t>Avoid the temptation to use energy performance contracts as a way to finance sweeping infrastructure upgrades</a:t>
            </a:r>
          </a:p>
          <a:p>
            <a:r>
              <a:rPr lang="en-US" dirty="0"/>
              <a:t>When evaluating energy performance contracts, it is extremely important to closely review each aspect and detail</a:t>
            </a:r>
          </a:p>
          <a:p>
            <a:r>
              <a:rPr lang="en-US" dirty="0"/>
              <a:t>An outside and independent consultant can help evaluate from beginning to end to ensure energy performance contracts are realistic and necessary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CE6FD454-29FC-BE4F-9EEA-33996FB7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775445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xmlns="" id="{E7AD0A83-24AD-F54B-B8E4-F937C62164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1728151"/>
              </p:ext>
            </p:extLst>
          </p:nvPr>
        </p:nvGraphicFramePr>
        <p:xfrm>
          <a:off x="2003117" y="4573603"/>
          <a:ext cx="2199666" cy="146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xmlns="" id="{A072DADD-8B03-9B41-B060-E1804C29D7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0387201"/>
              </p:ext>
            </p:extLst>
          </p:nvPr>
        </p:nvGraphicFramePr>
        <p:xfrm>
          <a:off x="3408646" y="4573603"/>
          <a:ext cx="2199666" cy="146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xmlns="" id="{DA79B68A-AFC8-524F-8193-8DBFF7C56D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5254458"/>
              </p:ext>
            </p:extLst>
          </p:nvPr>
        </p:nvGraphicFramePr>
        <p:xfrm>
          <a:off x="6243976" y="4573603"/>
          <a:ext cx="2199666" cy="146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xmlns="" id="{1CC87F6E-A508-0F40-AB5A-EB8E55ECE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7772804"/>
              </p:ext>
            </p:extLst>
          </p:nvPr>
        </p:nvGraphicFramePr>
        <p:xfrm>
          <a:off x="4824568" y="4573603"/>
          <a:ext cx="2199666" cy="146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B16E6D3-D190-7647-99ED-7B8563F8C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D86ABF5D-8FB4-B241-A682-B6F41D9AA716}"/>
              </a:ext>
            </a:extLst>
          </p:cNvPr>
          <p:cNvSpPr txBox="1"/>
          <p:nvPr/>
        </p:nvSpPr>
        <p:spPr>
          <a:xfrm>
            <a:off x="1121155" y="4979306"/>
            <a:ext cx="1106170" cy="6705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sz="1400" spc="-10" dirty="0">
                <a:solidFill>
                  <a:srgbClr val="FAA21B"/>
                </a:solidFill>
                <a:latin typeface="Arial"/>
                <a:cs typeface="Arial"/>
              </a:rPr>
              <a:t>Graph Title</a:t>
            </a:r>
            <a:r>
              <a:rPr sz="1400" spc="-65" dirty="0">
                <a:solidFill>
                  <a:srgbClr val="FAA21B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AA21B"/>
                </a:solidFill>
                <a:latin typeface="Arial"/>
                <a:cs typeface="Arial"/>
              </a:rPr>
              <a:t>or  </a:t>
            </a:r>
            <a:r>
              <a:rPr sz="1400" spc="-10" dirty="0">
                <a:solidFill>
                  <a:srgbClr val="FAA21B"/>
                </a:solidFill>
                <a:latin typeface="Arial"/>
                <a:cs typeface="Arial"/>
              </a:rPr>
              <a:t>Description  </a:t>
            </a:r>
            <a:r>
              <a:rPr sz="1400" spc="-5" dirty="0">
                <a:solidFill>
                  <a:srgbClr val="FAA21B"/>
                </a:solidFill>
                <a:latin typeface="Arial"/>
                <a:cs typeface="Arial"/>
              </a:rPr>
              <a:t>Goes</a:t>
            </a:r>
            <a:r>
              <a:rPr sz="1400" spc="-15" dirty="0">
                <a:solidFill>
                  <a:srgbClr val="FAA21B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AA21B"/>
                </a:solidFill>
                <a:latin typeface="Arial"/>
                <a:cs typeface="Arial"/>
              </a:rPr>
              <a:t>Here</a:t>
            </a:r>
            <a:endParaRPr sz="1400" dirty="0">
              <a:solidFill>
                <a:srgbClr val="FAA21B"/>
              </a:solidFill>
              <a:latin typeface="Arial"/>
              <a:cs typeface="Arial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xmlns="" id="{A867D5D2-BFE4-5E45-B0CE-C0353568418E}"/>
              </a:ext>
            </a:extLst>
          </p:cNvPr>
          <p:cNvSpPr txBox="1"/>
          <p:nvPr/>
        </p:nvSpPr>
        <p:spPr>
          <a:xfrm>
            <a:off x="2873570" y="5170975"/>
            <a:ext cx="457834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" dirty="0">
                <a:solidFill>
                  <a:srgbClr val="1D2657"/>
                </a:solidFill>
                <a:latin typeface="Arial"/>
                <a:cs typeface="Arial"/>
              </a:rPr>
              <a:t>85%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xmlns="" id="{EB0DD0A5-2305-CE49-BE29-A8766BF94C91}"/>
              </a:ext>
            </a:extLst>
          </p:cNvPr>
          <p:cNvSpPr txBox="1"/>
          <p:nvPr/>
        </p:nvSpPr>
        <p:spPr>
          <a:xfrm>
            <a:off x="5694951" y="5170975"/>
            <a:ext cx="457834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" dirty="0">
                <a:solidFill>
                  <a:srgbClr val="1D2657"/>
                </a:solidFill>
                <a:latin typeface="Arial"/>
                <a:cs typeface="Arial"/>
              </a:rPr>
              <a:t>15%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xmlns="" id="{76FC3FF3-A320-1446-89CA-7C080849AA4B}"/>
              </a:ext>
            </a:extLst>
          </p:cNvPr>
          <p:cNvSpPr txBox="1"/>
          <p:nvPr/>
        </p:nvSpPr>
        <p:spPr>
          <a:xfrm>
            <a:off x="7133925" y="5170975"/>
            <a:ext cx="457834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" dirty="0">
                <a:solidFill>
                  <a:srgbClr val="1D2657"/>
                </a:solidFill>
                <a:latin typeface="Arial"/>
                <a:cs typeface="Arial"/>
              </a:rPr>
              <a:t>25%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xmlns="" id="{7111EC65-CDBC-B242-8061-7ACDD0058BD3}"/>
              </a:ext>
            </a:extLst>
          </p:cNvPr>
          <p:cNvSpPr/>
          <p:nvPr/>
        </p:nvSpPr>
        <p:spPr>
          <a:xfrm>
            <a:off x="3265822" y="51694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558">
            <a:solidFill>
              <a:srgbClr val="1B1B1B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xmlns="" id="{DF9ACC31-771B-F043-884E-CD595D09B098}"/>
              </a:ext>
            </a:extLst>
          </p:cNvPr>
          <p:cNvSpPr/>
          <p:nvPr/>
        </p:nvSpPr>
        <p:spPr>
          <a:xfrm>
            <a:off x="4903245" y="516949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558">
            <a:solidFill>
              <a:srgbClr val="1B1B1B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bject 19">
            <a:extLst>
              <a:ext uri="{FF2B5EF4-FFF2-40B4-BE49-F238E27FC236}">
                <a16:creationId xmlns:a16="http://schemas.microsoft.com/office/drawing/2014/main" xmlns="" id="{4B803BCB-C2D9-0140-B521-5F30B5E55B5C}"/>
              </a:ext>
            </a:extLst>
          </p:cNvPr>
          <p:cNvSpPr txBox="1"/>
          <p:nvPr/>
        </p:nvSpPr>
        <p:spPr>
          <a:xfrm>
            <a:off x="4316796" y="5170975"/>
            <a:ext cx="457834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" dirty="0">
                <a:solidFill>
                  <a:srgbClr val="1D2657"/>
                </a:solidFill>
                <a:latin typeface="Arial"/>
                <a:cs typeface="Arial"/>
              </a:rPr>
              <a:t>75%</a:t>
            </a:r>
            <a:endParaRPr sz="17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1185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0" tIns="12700" rIns="0" bIns="0" rtlCol="0">
        <a:spAutoFit/>
      </a:bodyPr>
      <a:lstStyle>
        <a:defPPr marL="12700">
          <a:lnSpc>
            <a:spcPct val="100000"/>
          </a:lnSpc>
          <a:spcBef>
            <a:spcPts val="100"/>
          </a:spcBef>
          <a:defRPr sz="1800" b="1" spc="-40" dirty="0">
            <a:solidFill>
              <a:srgbClr val="1D2657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FW10 PowerPoint 3" id="{B77CF139-8B42-3A46-BDDE-4744C2883603}" vid="{6C6DEB50-793C-AB4E-AAEB-EC179D90C7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</TotalTime>
  <Words>815</Words>
  <Application>Microsoft Office PowerPoint</Application>
  <PresentationFormat>On-screen Show (4:3)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What Cities Should Know  When Replacing Aging Infrastructure </vt:lpstr>
      <vt:lpstr>Under Pressure</vt:lpstr>
      <vt:lpstr>Financing Costly Updates</vt:lpstr>
      <vt:lpstr>Beware of Scope Creep</vt:lpstr>
      <vt:lpstr>Scrutinize What Is Actually Guaranteed</vt:lpstr>
      <vt:lpstr>Scrutinize What Is Actually Guaranteed</vt:lpstr>
      <vt:lpstr>Avoid front-loaded payment schedules</vt:lpstr>
      <vt:lpstr>Understand Risks of Some Projects</vt:lpstr>
      <vt:lpstr>Engage Outside Help 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Acme Manufacturing</dc:title>
  <dc:creator>Paula McCauley</dc:creator>
  <cp:lastModifiedBy>Paula Holly</cp:lastModifiedBy>
  <cp:revision>10</cp:revision>
  <dcterms:created xsi:type="dcterms:W3CDTF">2021-04-06T19:29:38Z</dcterms:created>
  <dcterms:modified xsi:type="dcterms:W3CDTF">2021-04-22T17:48:07Z</dcterms:modified>
</cp:coreProperties>
</file>